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4"/>
  </p:notesMasterIdLst>
  <p:sldIdLst>
    <p:sldId id="256" r:id="rId3"/>
    <p:sldId id="257" r:id="rId4"/>
    <p:sldId id="258" r:id="rId5"/>
    <p:sldId id="276" r:id="rId6"/>
    <p:sldId id="275" r:id="rId7"/>
    <p:sldId id="274" r:id="rId8"/>
    <p:sldId id="259" r:id="rId9"/>
    <p:sldId id="277" r:id="rId10"/>
    <p:sldId id="260" r:id="rId11"/>
    <p:sldId id="261" r:id="rId12"/>
    <p:sldId id="270"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autoAdjust="0"/>
    <p:restoredTop sz="88529" autoAdjust="0"/>
  </p:normalViewPr>
  <p:slideViewPr>
    <p:cSldViewPr snapToGrid="0">
      <p:cViewPr varScale="1">
        <p:scale>
          <a:sx n="96" d="100"/>
          <a:sy n="96" d="100"/>
        </p:scale>
        <p:origin x="63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11.png>
</file>

<file path=ppt/media/image12.jpg>
</file>

<file path=ppt/media/image2.jpg>
</file>

<file path=ppt/media/image3.png>
</file>

<file path=ppt/media/image4.pn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extLst>
      <p:ext uri="{BB962C8B-B14F-4D97-AF65-F5344CB8AC3E}">
        <p14:creationId xmlns:p14="http://schemas.microsoft.com/office/powerpoint/2010/main" val="407620967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59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6325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35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Arduino Nano is a small, complete, and breadboard-friendly board based microcontroller</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Nano has two extra analog pins</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Good replacement for </a:t>
            </a:r>
            <a:r>
              <a:rPr lang="en-US" sz="1100" b="0" i="0" kern="1200" dirty="0" err="1">
                <a:solidFill>
                  <a:schemeClr val="tx1"/>
                </a:solidFill>
                <a:effectLst/>
                <a:latin typeface="+mn-lt"/>
                <a:ea typeface="+mn-ea"/>
                <a:cs typeface="+mn-cs"/>
              </a:rPr>
              <a:t>uno</a:t>
            </a:r>
            <a:r>
              <a:rPr lang="en-US" sz="1100" b="0" i="0" kern="1200" dirty="0">
                <a:solidFill>
                  <a:schemeClr val="tx1"/>
                </a:solidFill>
                <a:effectLst/>
                <a:latin typeface="+mn-lt"/>
                <a:ea typeface="+mn-ea"/>
                <a:cs typeface="+mn-cs"/>
              </a:rPr>
              <a:t> as it is breadboard friendly</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4964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HC-06 acts as a serial port through which you can send and receive data. </a:t>
            </a:r>
          </a:p>
          <a:p>
            <a:pPr lvl="0" rtl="0">
              <a:spcBef>
                <a:spcPts val="0"/>
              </a:spcBef>
              <a:buNone/>
            </a:pPr>
            <a:r>
              <a:rPr lang="en-US" sz="1100" b="0" i="0" kern="1200" dirty="0">
                <a:solidFill>
                  <a:schemeClr val="tx1"/>
                </a:solidFill>
                <a:effectLst/>
                <a:latin typeface="+mn-lt"/>
                <a:ea typeface="+mn-ea"/>
                <a:cs typeface="+mn-cs"/>
              </a:rPr>
              <a:t>*So using a serial terminal or a Bluetooth customized application on your computer or phone, you can control and monitor your project.</a:t>
            </a:r>
          </a:p>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dirty="0"/>
              <a:t>*</a:t>
            </a:r>
            <a:r>
              <a:rPr lang="en-US" sz="1100" b="0" i="0" kern="1200" dirty="0">
                <a:solidFill>
                  <a:schemeClr val="tx1"/>
                </a:solidFill>
                <a:effectLst/>
                <a:latin typeface="+mn-lt"/>
                <a:ea typeface="+mn-ea"/>
                <a:cs typeface="+mn-cs"/>
              </a:rPr>
              <a:t>HC06 functions only as slave to a microcontroller</a:t>
            </a:r>
          </a:p>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3865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8800" dirty="0"/>
              <a:t>*</a:t>
            </a:r>
            <a:r>
              <a:rPr lang="pt-BR" sz="1100" b="0" i="0" kern="1200" dirty="0">
                <a:solidFill>
                  <a:schemeClr val="tx1"/>
                </a:solidFill>
                <a:effectLst/>
                <a:latin typeface="+mn-lt"/>
                <a:ea typeface="+mn-ea"/>
                <a:cs typeface="+mn-cs"/>
              </a:rPr>
              <a:t>L298N Dual H-Bridge Motor Controller module</a:t>
            </a:r>
          </a:p>
          <a:p>
            <a:pPr lvl="0" rtl="0">
              <a:spcBef>
                <a:spcPts val="0"/>
              </a:spcBef>
              <a:buNone/>
            </a:pPr>
            <a:r>
              <a:rPr lang="en-US" sz="8800" dirty="0"/>
              <a:t>*</a:t>
            </a:r>
            <a:r>
              <a:rPr lang="en-US" sz="1100" b="0" i="0" kern="1200" dirty="0">
                <a:solidFill>
                  <a:schemeClr val="tx1"/>
                </a:solidFill>
                <a:effectLst/>
                <a:latin typeface="+mn-lt"/>
                <a:ea typeface="+mn-ea"/>
                <a:cs typeface="+mn-cs"/>
              </a:rPr>
              <a:t>H-Bridge's are typically used in controlling motors speed and direction, but can be used for other projects such as driving the brightness of certain lighting projects such as high powered LED arrays.</a:t>
            </a:r>
          </a:p>
          <a:p>
            <a:pPr lvl="0" rtl="0">
              <a:spcBef>
                <a:spcPts val="0"/>
              </a:spcBef>
              <a:buNone/>
            </a:pPr>
            <a:r>
              <a:rPr lang="en-US" sz="8800" dirty="0"/>
              <a:t>*</a:t>
            </a:r>
            <a:r>
              <a:rPr lang="en-US" sz="1100" b="0" i="0" kern="1200" dirty="0">
                <a:solidFill>
                  <a:schemeClr val="tx1"/>
                </a:solidFill>
                <a:effectLst/>
                <a:latin typeface="+mn-lt"/>
                <a:ea typeface="+mn-ea"/>
                <a:cs typeface="+mn-cs"/>
              </a:rPr>
              <a:t>An H-Bridge is a circuit that can drive a current in either polarity and be controlled by *Pulse Width Modulation (PWM)</a:t>
            </a:r>
          </a:p>
          <a:p>
            <a:pPr lvl="0" rtl="0">
              <a:spcBef>
                <a:spcPts val="0"/>
              </a:spcBef>
              <a:buNone/>
            </a:pPr>
            <a:r>
              <a:rPr lang="en-US" sz="1100" b="0" i="0" kern="1200" dirty="0">
                <a:solidFill>
                  <a:schemeClr val="tx1"/>
                </a:solidFill>
                <a:effectLst/>
                <a:latin typeface="+mn-lt"/>
                <a:ea typeface="+mn-ea"/>
                <a:cs typeface="+mn-cs"/>
              </a:rPr>
              <a:t>*Pulse Width Modulation is a means in controlling the duration of an electronic pulse</a:t>
            </a:r>
          </a:p>
          <a:p>
            <a:pPr lvl="0" rtl="0">
              <a:spcBef>
                <a:spcPts val="0"/>
              </a:spcBef>
              <a:buNone/>
            </a:pPr>
            <a:r>
              <a:rPr lang="en-US" sz="1100" b="0" i="0" kern="1200" dirty="0">
                <a:solidFill>
                  <a:schemeClr val="tx1"/>
                </a:solidFill>
                <a:effectLst/>
                <a:latin typeface="+mn-lt"/>
                <a:ea typeface="+mn-ea"/>
                <a:cs typeface="+mn-cs"/>
              </a:rPr>
              <a:t>*Motors are rated at certain voltages and can be damaged if the voltage is applied to heavily or if it is dropped quickly to slow the motor down.</a:t>
            </a:r>
          </a:p>
          <a:p>
            <a:pPr lvl="0" rtl="0">
              <a:spcBef>
                <a:spcPts val="0"/>
              </a:spcBef>
              <a:buNone/>
            </a:pPr>
            <a:r>
              <a:rPr lang="en-US" sz="1100" b="0" i="0" kern="1200" dirty="0">
                <a:solidFill>
                  <a:schemeClr val="tx1"/>
                </a:solidFill>
                <a:effectLst/>
                <a:latin typeface="+mn-lt"/>
                <a:ea typeface="+mn-ea"/>
                <a:cs typeface="+mn-cs"/>
              </a:rPr>
              <a:t>* The longer the pulses the faster the wheel will turn, the shorter the pulses, the slower the water wheel will turn.</a:t>
            </a:r>
            <a:endParaRPr lang="en-US" sz="8800" dirty="0"/>
          </a:p>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823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MPU-6050 is not expensive, especially given the fact that it combines both an accelerometer and a gyro.</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Therefor it captures the x, y, and z </a:t>
            </a:r>
            <a:r>
              <a:rPr lang="en-US" sz="1100" b="0" i="0" kern="1200" dirty="0" err="1">
                <a:solidFill>
                  <a:schemeClr val="tx1"/>
                </a:solidFill>
                <a:effectLst/>
                <a:latin typeface="+mn-lt"/>
                <a:ea typeface="+mn-ea"/>
                <a:cs typeface="+mn-cs"/>
              </a:rPr>
              <a:t>cordinates</a:t>
            </a:r>
            <a:r>
              <a:rPr lang="en-US" sz="1100" b="0" i="0" kern="1200" dirty="0">
                <a:solidFill>
                  <a:schemeClr val="tx1"/>
                </a:solidFill>
                <a:effectLst/>
                <a:latin typeface="+mn-lt"/>
                <a:ea typeface="+mn-ea"/>
                <a:cs typeface="+mn-cs"/>
              </a:rPr>
              <a:t> at the same time.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MPU-6050 always acts as a slave to the Arduino with the SDA and SCL pins connected to the i2C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Ad0 meant to access complex functionalities for the i2c programming but in our case we are grounding it.</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t>
            </a:r>
            <a:r>
              <a:rPr lang="en-US" sz="1100" b="0" i="0" kern="1200" dirty="0" err="1">
                <a:solidFill>
                  <a:schemeClr val="tx1"/>
                </a:solidFill>
                <a:effectLst/>
                <a:latin typeface="+mn-lt"/>
                <a:ea typeface="+mn-ea"/>
                <a:cs typeface="+mn-cs"/>
              </a:rPr>
              <a:t>interupt</a:t>
            </a:r>
            <a:r>
              <a:rPr lang="en-US" sz="1100" b="0" i="0" kern="1200" dirty="0">
                <a:solidFill>
                  <a:schemeClr val="tx1"/>
                </a:solidFill>
                <a:effectLst/>
                <a:latin typeface="+mn-lt"/>
                <a:ea typeface="+mn-ea"/>
                <a:cs typeface="+mn-cs"/>
              </a:rPr>
              <a:t> pin of mpu6050 helps the microcontroller know that fresh data has been arrived in the register which can be read by the controller.</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7032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4942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4590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4460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3" name="Shape 83"/>
          <p:cNvSpPr txBox="1">
            <a:spLocks noGrp="1"/>
          </p:cNvSpPr>
          <p:nvPr>
            <p:ph type="body" idx="1"/>
          </p:nvPr>
        </p:nvSpPr>
        <p:spPr>
          <a:xfrm>
            <a:off x="457200" y="1151335"/>
            <a:ext cx="40401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6"/>
            <a:ext cx="40401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6" y="1151335"/>
            <a:ext cx="40419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6" y="1631156"/>
            <a:ext cx="40419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9" name="Shape 89"/>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85800" y="1597819"/>
            <a:ext cx="7772400" cy="1102500"/>
          </a:xfrm>
          <a:prstGeom prst="rect">
            <a:avLst/>
          </a:prstGeom>
        </p:spPr>
        <p:txBody>
          <a:bodyPr wrap="square" lIns="91425" tIns="91425" rIns="91425" bIns="91425" anchor="ctr" anchorCtr="0">
            <a:noAutofit/>
          </a:bodyPr>
          <a:lstStyle/>
          <a:p>
            <a:pPr lvl="0"/>
            <a:r>
              <a:rPr lang="en-US" dirty="0">
                <a:solidFill>
                  <a:srgbClr val="FFFFFF"/>
                </a:solidFill>
              </a:rPr>
              <a:t>Piano with Lasers</a:t>
            </a:r>
            <a:endParaRPr lang="en" dirty="0">
              <a:solidFill>
                <a:srgbClr val="FFFFFF"/>
              </a:solidFill>
            </a:endParaRPr>
          </a:p>
        </p:txBody>
      </p:sp>
      <p:sp>
        <p:nvSpPr>
          <p:cNvPr id="130" name="Shape 130"/>
          <p:cNvSpPr txBox="1">
            <a:spLocks noGrp="1"/>
          </p:cNvSpPr>
          <p:nvPr>
            <p:ph type="subTitle" idx="1"/>
          </p:nvPr>
        </p:nvSpPr>
        <p:spPr>
          <a:xfrm>
            <a:off x="1371600" y="2914650"/>
            <a:ext cx="6400800" cy="1314300"/>
          </a:xfrm>
          <a:prstGeom prst="rect">
            <a:avLst/>
          </a:prstGeom>
        </p:spPr>
        <p:txBody>
          <a:bodyPr wrap="square" lIns="91425" tIns="91425" rIns="91425" bIns="91425" anchor="t" anchorCtr="0">
            <a:noAutofit/>
          </a:bodyPr>
          <a:lstStyle/>
          <a:p>
            <a:pPr marL="0" lvl="0" indent="0" rtl="0">
              <a:spcBef>
                <a:spcPts val="0"/>
              </a:spcBef>
              <a:buNone/>
            </a:pPr>
            <a:r>
              <a:rPr lang="en" sz="1800">
                <a:solidFill>
                  <a:srgbClr val="FFFFFF"/>
                </a:solidFill>
              </a:rPr>
              <a:t>Presented By : The Assembly Team</a:t>
            </a:r>
            <a:endParaRPr lang="en" sz="1800" dirty="0">
              <a:solidFill>
                <a:srgbClr val="FFFFFF"/>
              </a:solidFill>
            </a:endParaRPr>
          </a:p>
        </p:txBody>
      </p:sp>
      <p:sp>
        <p:nvSpPr>
          <p:cNvPr id="2" name="AutoShape 2" descr="Image result for smart phone clip art">
            <a:extLst>
              <a:ext uri="{FF2B5EF4-FFF2-40B4-BE49-F238E27FC236}">
                <a16:creationId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E17C1797-AF83-4DB7-984F-79AAD726022E}"/>
              </a:ext>
            </a:extLst>
          </p:cNvPr>
          <p:cNvPicPr>
            <a:picLocks noChangeAspect="1"/>
          </p:cNvPicPr>
          <p:nvPr/>
        </p:nvPicPr>
        <p:blipFill>
          <a:blip r:embed="rId4"/>
          <a:stretch>
            <a:fillRect/>
          </a:stretch>
        </p:blipFill>
        <p:spPr>
          <a:xfrm>
            <a:off x="1057275" y="609600"/>
            <a:ext cx="7029450" cy="39243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Testing the system</a:t>
            </a:r>
            <a:endParaRPr lang="en" dirty="0">
              <a:solidFill>
                <a:srgbClr val="FFFFFF"/>
              </a:solidFill>
            </a:endParaRPr>
          </a:p>
        </p:txBody>
      </p:sp>
      <p:sp>
        <p:nvSpPr>
          <p:cNvPr id="2" name="Rectangle 1">
            <a:extLst>
              <a:ext uri="{FF2B5EF4-FFF2-40B4-BE49-F238E27FC236}">
                <a16:creationId xmlns:a16="http://schemas.microsoft.com/office/drawing/2014/main" id="{8BFBF044-F28D-4691-BFB7-5E9DF34A30E1}"/>
              </a:ext>
            </a:extLst>
          </p:cNvPr>
          <p:cNvSpPr/>
          <p:nvPr/>
        </p:nvSpPr>
        <p:spPr>
          <a:xfrm>
            <a:off x="150268" y="1370937"/>
            <a:ext cx="7133047" cy="923330"/>
          </a:xfrm>
          <a:prstGeom prst="rect">
            <a:avLst/>
          </a:prstGeom>
        </p:spPr>
        <p:txBody>
          <a:bodyPr wrap="square">
            <a:spAutoFit/>
          </a:bodyPr>
          <a:lstStyle/>
          <a:p>
            <a:pPr marL="285750" indent="-285750">
              <a:buFont typeface="Arial" panose="020B0604020202020204" pitchFamily="34" charset="0"/>
              <a:buChar char="•"/>
            </a:pPr>
            <a:r>
              <a:rPr lang="en-US" sz="1800" dirty="0">
                <a:solidFill>
                  <a:schemeClr val="bg1"/>
                </a:solidFill>
              </a:rPr>
              <a:t>Download the Arduino IDE</a:t>
            </a:r>
          </a:p>
          <a:p>
            <a:pPr marL="285750" indent="-285750">
              <a:buFont typeface="Arial" panose="020B0604020202020204" pitchFamily="34" charset="0"/>
              <a:buChar char="•"/>
            </a:pPr>
            <a:r>
              <a:rPr lang="en-US" sz="1800" dirty="0">
                <a:solidFill>
                  <a:schemeClr val="bg1"/>
                </a:solidFill>
              </a:rPr>
              <a:t>Download the Arduino code and schematic at https://github.com/The-Assembly/Laser_Piano_Workshop</a:t>
            </a:r>
          </a:p>
        </p:txBody>
      </p:sp>
      <p:pic>
        <p:nvPicPr>
          <p:cNvPr id="4" name="Picture 2" descr="https://img.clipartfest.com/2017/1240020203-laserpointer.png">
            <a:extLst>
              <a:ext uri="{FF2B5EF4-FFF2-40B4-BE49-F238E27FC236}">
                <a16:creationId xmlns:a16="http://schemas.microsoft.com/office/drawing/2014/main" id="{6ABAA191-58BC-49B9-96CB-F9BAB6C00F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1445" y="1370937"/>
            <a:ext cx="1592542" cy="15925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186599"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a:solidFill>
                  <a:srgbClr val="FFFFFF"/>
                </a:solidFill>
              </a:rPr>
              <a:t>THANK YOU</a:t>
            </a:r>
          </a:p>
        </p:txBody>
      </p:sp>
      <p:sp>
        <p:nvSpPr>
          <p:cNvPr id="239" name="Shape 239"/>
          <p:cNvSpPr txBox="1">
            <a:spLocks noGrp="1"/>
          </p:cNvSpPr>
          <p:nvPr>
            <p:ph type="body" idx="1"/>
          </p:nvPr>
        </p:nvSpPr>
        <p:spPr>
          <a:xfrm>
            <a:off x="457200" y="1151335"/>
            <a:ext cx="40401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dirty="0">
              <a:solidFill>
                <a:schemeClr val="dk1"/>
              </a:solidFill>
              <a:latin typeface="Calibri"/>
              <a:ea typeface="Calibri"/>
              <a:cs typeface="Calibri"/>
              <a:sym typeface="Calibri"/>
            </a:endParaRPr>
          </a:p>
        </p:txBody>
      </p:sp>
      <p:sp>
        <p:nvSpPr>
          <p:cNvPr id="240" name="Shape 240"/>
          <p:cNvSpPr txBox="1">
            <a:spLocks noGrp="1"/>
          </p:cNvSpPr>
          <p:nvPr>
            <p:ph type="body" idx="2"/>
          </p:nvPr>
        </p:nvSpPr>
        <p:spPr>
          <a:xfrm>
            <a:off x="457200" y="1631156"/>
            <a:ext cx="4040100" cy="2963400"/>
          </a:xfrm>
          <a:prstGeom prst="rect">
            <a:avLst/>
          </a:prstGeom>
          <a:noFill/>
          <a:ln>
            <a:noFill/>
          </a:ln>
        </p:spPr>
        <p:txBody>
          <a:bodyPr wrap="square" lIns="91425" tIns="45700" rIns="91425" bIns="45700" anchor="t" anchorCtr="0">
            <a:noAutofit/>
          </a:bodyPr>
          <a:lstStyle/>
          <a:p>
            <a:pPr marL="342900" marR="0" lvl="0" indent="-342900" algn="l" rtl="0">
              <a:spcBef>
                <a:spcPts val="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sp>
        <p:nvSpPr>
          <p:cNvPr id="241" name="Shape 241"/>
          <p:cNvSpPr txBox="1">
            <a:spLocks noGrp="1"/>
          </p:cNvSpPr>
          <p:nvPr>
            <p:ph type="body" idx="3"/>
          </p:nvPr>
        </p:nvSpPr>
        <p:spPr>
          <a:xfrm>
            <a:off x="4645026" y="1151335"/>
            <a:ext cx="40419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Why make it?</a:t>
            </a:r>
            <a:endParaRPr lang="en" sz="4000" dirty="0">
              <a:solidFill>
                <a:srgbClr val="FFFFFF"/>
              </a:solidFill>
            </a:endParaRPr>
          </a:p>
        </p:txBody>
      </p:sp>
      <p:sp>
        <p:nvSpPr>
          <p:cNvPr id="138" name="Shape 138"/>
          <p:cNvSpPr txBox="1">
            <a:spLocks noGrp="1"/>
          </p:cNvSpPr>
          <p:nvPr>
            <p:ph type="body" idx="1"/>
          </p:nvPr>
        </p:nvSpPr>
        <p:spPr>
          <a:xfrm>
            <a:off x="457200" y="1200151"/>
            <a:ext cx="8229600" cy="33945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US" sz="1800" dirty="0">
                <a:solidFill>
                  <a:schemeClr val="bg1">
                    <a:lumMod val="95000"/>
                  </a:schemeClr>
                </a:solidFill>
              </a:rPr>
              <a:t>Growing up almost everyone played with a piano. While exploring the Arduino, we figured a way to channel a piano through it using a few lasers, and some extremely simple code. </a:t>
            </a:r>
          </a:p>
          <a:p>
            <a:pPr marL="114300" lvl="0" indent="0">
              <a:spcBef>
                <a:spcPts val="0"/>
              </a:spcBef>
              <a:buClr>
                <a:srgbClr val="FFFFFF"/>
              </a:buClr>
              <a:buNone/>
            </a:pPr>
            <a:endParaRPr sz="1800" dirty="0">
              <a:solidFill>
                <a:schemeClr val="bg1">
                  <a:lumMod val="95000"/>
                </a:schemeClr>
              </a:solidFill>
            </a:endParaRPr>
          </a:p>
          <a:p>
            <a:pPr marL="457200" lvl="0" indent="-342900" rtl="0">
              <a:spcBef>
                <a:spcPts val="0"/>
              </a:spcBef>
              <a:buClr>
                <a:srgbClr val="FFFFFF"/>
              </a:buClr>
              <a:buSzPct val="100000"/>
            </a:pPr>
            <a:r>
              <a:rPr lang="en" sz="1800" dirty="0">
                <a:solidFill>
                  <a:srgbClr val="FFFFFF"/>
                </a:solidFill>
              </a:rPr>
              <a:t>Applications : </a:t>
            </a:r>
          </a:p>
          <a:p>
            <a:pPr marL="914400" lvl="1" indent="-342900" rtl="0">
              <a:spcBef>
                <a:spcPts val="0"/>
              </a:spcBef>
              <a:buClr>
                <a:srgbClr val="FFFFFF"/>
              </a:buClr>
              <a:buSzPct val="100000"/>
            </a:pPr>
            <a:r>
              <a:rPr lang="en-US" sz="1800" dirty="0">
                <a:solidFill>
                  <a:srgbClr val="FFFFFF"/>
                </a:solidFill>
              </a:rPr>
              <a:t>Generating notes using lasers</a:t>
            </a:r>
          </a:p>
          <a:p>
            <a:pPr marL="914400" lvl="1" indent="-342900" rtl="0">
              <a:spcBef>
                <a:spcPts val="0"/>
              </a:spcBef>
              <a:buClr>
                <a:srgbClr val="FFFFFF"/>
              </a:buClr>
              <a:buSzPct val="100000"/>
            </a:pPr>
            <a:r>
              <a:rPr lang="en-US" sz="1800" dirty="0">
                <a:solidFill>
                  <a:srgbClr val="FFFFFF"/>
                </a:solidFill>
              </a:rPr>
              <a:t>Modifiable and simple feasible code</a:t>
            </a:r>
          </a:p>
          <a:p>
            <a:pPr marL="914400" lvl="1" indent="-342900" rtl="0">
              <a:spcBef>
                <a:spcPts val="0"/>
              </a:spcBef>
              <a:buClr>
                <a:srgbClr val="FFFFFF"/>
              </a:buClr>
              <a:buSzPct val="100000"/>
            </a:pPr>
            <a:r>
              <a:rPr lang="en-US" sz="1800" dirty="0">
                <a:solidFill>
                  <a:srgbClr val="FFFFFF"/>
                </a:solidFill>
              </a:rPr>
              <a:t>Implemented in security systems </a:t>
            </a:r>
            <a:endParaRPr lang="en" sz="1800" dirty="0">
              <a:solidFill>
                <a:srgbClr val="FFFFFF"/>
              </a:solidFill>
            </a:endParaRPr>
          </a:p>
        </p:txBody>
      </p:sp>
      <p:pic>
        <p:nvPicPr>
          <p:cNvPr id="4" name="laser_p">
            <a:hlinkClick r:id="" action="ppaction://media"/>
            <a:extLst>
              <a:ext uri="{FF2B5EF4-FFF2-40B4-BE49-F238E27FC236}">
                <a16:creationId xmlns:a16="http://schemas.microsoft.com/office/drawing/2014/main" id="{8D9EAF07-A457-412C-A950-42B2B6B2DB7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38806" y="2084294"/>
            <a:ext cx="4064000" cy="2286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Arduino UNO</a:t>
            </a:r>
            <a:endParaRPr lang="en" dirty="0">
              <a:solidFill>
                <a:srgbClr val="FFFFFF"/>
              </a:solidFill>
            </a:endParaRPr>
          </a:p>
        </p:txBody>
      </p:sp>
      <p:sp>
        <p:nvSpPr>
          <p:cNvPr id="7" name="TextBox 6"/>
          <p:cNvSpPr txBox="1"/>
          <p:nvPr/>
        </p:nvSpPr>
        <p:spPr>
          <a:xfrm>
            <a:off x="717860" y="1216215"/>
            <a:ext cx="4114369" cy="34163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programmable microcontroller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What can it be used for?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noProof="0" dirty="0">
                <a:solidFill>
                  <a:srgbClr val="FFFFFF"/>
                </a:solidFill>
              </a:rPr>
              <a:t>Internet of Things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dirty="0">
                <a:ln>
                  <a:noFill/>
                </a:ln>
                <a:solidFill>
                  <a:srgbClr val="FFFFFF"/>
                </a:solidFill>
                <a:effectLst/>
                <a:uLnTx/>
                <a:uFillTx/>
                <a:latin typeface="Arial"/>
                <a:cs typeface="Arial"/>
                <a:sym typeface="Arial"/>
              </a:rPr>
              <a:t>Controlling</a:t>
            </a:r>
            <a:r>
              <a:rPr kumimoji="0" lang="en-US" sz="2400" b="0" i="0" u="none" strike="noStrike" kern="0" cap="none" spc="0" normalizeH="0" dirty="0">
                <a:ln>
                  <a:noFill/>
                </a:ln>
                <a:solidFill>
                  <a:srgbClr val="FFFFFF"/>
                </a:solidFill>
                <a:effectLst/>
                <a:uLnTx/>
                <a:uFillTx/>
                <a:latin typeface="Arial"/>
                <a:cs typeface="Arial"/>
                <a:sym typeface="Arial"/>
              </a:rPr>
              <a:t> lights/sensors/motors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pic>
        <p:nvPicPr>
          <p:cNvPr id="8" name="Picture 2" descr="Image result for arduin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939" y="1085898"/>
            <a:ext cx="3136265" cy="31362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Piezo buzzer</a:t>
            </a:r>
            <a:endParaRPr lang="en" dirty="0">
              <a:solidFill>
                <a:srgbClr val="FFFFFF"/>
              </a:solidFill>
            </a:endParaRPr>
          </a:p>
        </p:txBody>
      </p:sp>
      <p:pic>
        <p:nvPicPr>
          <p:cNvPr id="2050" name="Picture 2" descr="Image result for Piezo buzzer">
            <a:extLst>
              <a:ext uri="{FF2B5EF4-FFF2-40B4-BE49-F238E27FC236}">
                <a16:creationId xmlns:a16="http://schemas.microsoft.com/office/drawing/2014/main" id="{82E54DAC-D85E-44C3-8BC9-56F1ED956E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80562" y="1231740"/>
            <a:ext cx="3891064" cy="30009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17860" y="1216215"/>
            <a:ext cx="4114369" cy="378565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a:t>
            </a:r>
            <a:r>
              <a:rPr lang="en-US" sz="2400" dirty="0">
                <a:solidFill>
                  <a:srgbClr val="FFFFFF"/>
                </a:solidFill>
              </a:rPr>
              <a:t>piezo buzzer produces sound when voltage is applied.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It</a:t>
            </a:r>
            <a:r>
              <a:rPr kumimoji="0" lang="en-US" sz="2400" b="0" i="0" u="none" strike="noStrike" kern="0" cap="none" spc="0" normalizeH="0" noProof="0" dirty="0">
                <a:ln>
                  <a:noFill/>
                </a:ln>
                <a:solidFill>
                  <a:srgbClr val="FFFFFF"/>
                </a:solidFill>
                <a:effectLst/>
                <a:uLnTx/>
                <a:uFillTx/>
                <a:latin typeface="Arial"/>
                <a:cs typeface="Arial"/>
                <a:sym typeface="Arial"/>
              </a:rPr>
              <a:t> consists of a piezo electric plate that produces sound.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baseline="0" dirty="0">
                <a:solidFill>
                  <a:srgbClr val="FFFFFF"/>
                </a:solidFill>
              </a:rPr>
              <a:t>It is used in vehicular horns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59498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Light dependent resister (LDR)</a:t>
            </a:r>
            <a:endParaRPr lang="en" sz="4000" dirty="0">
              <a:solidFill>
                <a:srgbClr val="FFFFFF"/>
              </a:solidFill>
            </a:endParaRPr>
          </a:p>
        </p:txBody>
      </p:sp>
      <p:pic>
        <p:nvPicPr>
          <p:cNvPr id="3074" name="Picture 2" descr="Image result for ldr">
            <a:extLst>
              <a:ext uri="{FF2B5EF4-FFF2-40B4-BE49-F238E27FC236}">
                <a16:creationId xmlns:a16="http://schemas.microsoft.com/office/drawing/2014/main" id="{8A605E4E-8050-435F-A27A-B5764F33AC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8383" y="1299507"/>
            <a:ext cx="3871608" cy="28222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7200" y="1216215"/>
            <a:ext cx="4533089" cy="267765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A </a:t>
            </a:r>
            <a:r>
              <a:rPr lang="en-US" sz="2400" noProof="0" dirty="0">
                <a:solidFill>
                  <a:srgbClr val="FFFFFF"/>
                </a:solidFill>
              </a:rPr>
              <a:t>light dependent resister</a:t>
            </a:r>
          </a:p>
          <a:p>
            <a:pPr lvl="0">
              <a:defRPr/>
            </a:pPr>
            <a:r>
              <a:rPr lang="en-US" sz="2400" dirty="0">
                <a:solidFill>
                  <a:srgbClr val="FFFFFF"/>
                </a:solidFill>
              </a:rPr>
              <a:t>   </a:t>
            </a:r>
            <a:r>
              <a:rPr lang="en-US" sz="2400" dirty="0">
                <a:solidFill>
                  <a:schemeClr val="bg1"/>
                </a:solidFill>
              </a:rPr>
              <a:t>has a (variable) resistance </a:t>
            </a:r>
          </a:p>
          <a:p>
            <a:pPr lvl="0">
              <a:defRPr/>
            </a:pPr>
            <a:r>
              <a:rPr kumimoji="0" lang="en-US" sz="2400" b="0" i="0" u="none" strike="noStrike" kern="0" cap="none" spc="0" normalizeH="0" noProof="0" dirty="0">
                <a:ln>
                  <a:noFill/>
                </a:ln>
                <a:solidFill>
                  <a:schemeClr val="bg1"/>
                </a:solidFill>
                <a:effectLst/>
                <a:uLnTx/>
                <a:uFillTx/>
                <a:latin typeface="Arial"/>
                <a:cs typeface="Arial"/>
                <a:sym typeface="Arial"/>
              </a:rPr>
              <a:t>   that changes dependent on </a:t>
            </a:r>
          </a:p>
          <a:p>
            <a:pPr lvl="0">
              <a:defRPr/>
            </a:pPr>
            <a:r>
              <a:rPr lang="en-US" sz="2400" dirty="0">
                <a:solidFill>
                  <a:schemeClr val="bg1"/>
                </a:solidFill>
              </a:rPr>
              <a:t>   the light intensity.</a:t>
            </a:r>
          </a:p>
          <a:p>
            <a:pPr marL="342900" lvl="0" indent="-342900">
              <a:buFont typeface="Arial" panose="020B0604020202020204" pitchFamily="34" charset="0"/>
              <a:buChar char="•"/>
              <a:defRPr/>
            </a:pPr>
            <a:r>
              <a:rPr kumimoji="0" lang="en-US" sz="2400" b="0" i="0" u="none" strike="noStrike" kern="0" cap="none" spc="0" normalizeH="0" baseline="0" noProof="0" dirty="0">
                <a:ln>
                  <a:noFill/>
                </a:ln>
                <a:solidFill>
                  <a:schemeClr val="bg1"/>
                </a:solidFill>
                <a:effectLst/>
                <a:uLnTx/>
                <a:uFillTx/>
                <a:latin typeface="Arial"/>
                <a:cs typeface="Arial"/>
                <a:sym typeface="Arial"/>
              </a:rPr>
              <a:t>It</a:t>
            </a:r>
            <a:r>
              <a:rPr kumimoji="0" lang="en-US" sz="2400" b="0" i="0" u="none" strike="noStrike" kern="0" cap="none" spc="0" normalizeH="0" noProof="0" dirty="0">
                <a:ln>
                  <a:noFill/>
                </a:ln>
                <a:solidFill>
                  <a:schemeClr val="bg1"/>
                </a:solidFill>
                <a:effectLst/>
                <a:uLnTx/>
                <a:uFillTx/>
                <a:latin typeface="Arial"/>
                <a:cs typeface="Arial"/>
                <a:sym typeface="Arial"/>
              </a:rPr>
              <a:t> is used in street lights.</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05782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Laser diode</a:t>
            </a:r>
            <a:endParaRPr lang="en" dirty="0">
              <a:solidFill>
                <a:srgbClr val="FFFFFF"/>
              </a:solidFill>
            </a:endParaRPr>
          </a:p>
        </p:txBody>
      </p:sp>
      <p:pic>
        <p:nvPicPr>
          <p:cNvPr id="4098" name="Picture 2" descr="Related image">
            <a:extLst>
              <a:ext uri="{FF2B5EF4-FFF2-40B4-BE49-F238E27FC236}">
                <a16:creationId xmlns:a16="http://schemas.microsoft.com/office/drawing/2014/main" id="{73DE87AE-9BA1-49A8-BD5F-D52016B4F2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5756" y="1063379"/>
            <a:ext cx="3222853" cy="32228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7200" y="1216215"/>
            <a:ext cx="4533089" cy="267765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solidFill>
                  <a:srgbClr val="FFFFFF"/>
                </a:solidFill>
              </a:rPr>
              <a:t>It is similar to light emitting diode that produces laser beam.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rgbClr val="FFFFFF"/>
                </a:solidFill>
                <a:effectLst/>
                <a:uLnTx/>
                <a:uFillTx/>
                <a:latin typeface="Arial"/>
                <a:cs typeface="Arial"/>
                <a:sym typeface="Arial"/>
              </a:rPr>
              <a:t>It</a:t>
            </a:r>
            <a:r>
              <a:rPr kumimoji="0" lang="en-US" sz="2400" b="0" i="0" u="none" strike="noStrike" kern="0" cap="none" spc="0" normalizeH="0" noProof="0" dirty="0">
                <a:ln>
                  <a:noFill/>
                </a:ln>
                <a:solidFill>
                  <a:srgbClr val="FFFFFF"/>
                </a:solidFill>
                <a:effectLst/>
                <a:uLnTx/>
                <a:uFillTx/>
                <a:latin typeface="Arial"/>
                <a:cs typeface="Arial"/>
                <a:sym typeface="Arial"/>
              </a:rPr>
              <a:t> is used in barcode readers,</a:t>
            </a:r>
          </a:p>
          <a:p>
            <a:pPr marR="0" lvl="0" algn="l" defTabSz="914400" rtl="0" eaLnBrk="1" fontAlgn="auto" latinLnBrk="0" hangingPunct="1">
              <a:lnSpc>
                <a:spcPct val="100000"/>
              </a:lnSpc>
              <a:spcBef>
                <a:spcPts val="0"/>
              </a:spcBef>
              <a:spcAft>
                <a:spcPts val="0"/>
              </a:spcAft>
              <a:buClrTx/>
              <a:buSzTx/>
              <a:tabLst/>
              <a:defRPr/>
            </a:pPr>
            <a:r>
              <a:rPr lang="en-US" sz="2400" dirty="0">
                <a:solidFill>
                  <a:srgbClr val="FFFFFF"/>
                </a:solidFill>
              </a:rPr>
              <a:t>   laser printing and scanning.</a:t>
            </a: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533938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5" name="Shape 129"/>
          <p:cNvSpPr txBox="1">
            <a:spLocks/>
          </p:cNvSpPr>
          <p:nvPr/>
        </p:nvSpPr>
        <p:spPr>
          <a:xfrm>
            <a:off x="1344706" y="1799033"/>
            <a:ext cx="6271708" cy="11025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r>
              <a:rPr lang="en-US" b="1">
                <a:solidFill>
                  <a:schemeClr val="bg1"/>
                </a:solidFill>
              </a:rPr>
              <a:t>Now for the hardware…</a:t>
            </a:r>
            <a:endParaRPr lang="en-US"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4550" y="0"/>
            <a:ext cx="8782492" cy="5143500"/>
          </a:xfrm>
          <a:prstGeom prst="rect">
            <a:avLst/>
          </a:prstGeom>
        </p:spPr>
      </p:pic>
    </p:spTree>
    <p:extLst>
      <p:ext uri="{BB962C8B-B14F-4D97-AF65-F5344CB8AC3E}">
        <p14:creationId xmlns:p14="http://schemas.microsoft.com/office/powerpoint/2010/main" val="3627598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398834" y="128587"/>
            <a:ext cx="8443609" cy="4886325"/>
          </a:xfrm>
          <a:prstGeom prst="rect">
            <a:avLst/>
          </a:prstGeom>
        </p:spPr>
      </p:pic>
      <p:sp>
        <p:nvSpPr>
          <p:cNvPr id="2" name="TextBox 1"/>
          <p:cNvSpPr txBox="1"/>
          <p:nvPr/>
        </p:nvSpPr>
        <p:spPr>
          <a:xfrm>
            <a:off x="4640094" y="1653702"/>
            <a:ext cx="1945532" cy="1169551"/>
          </a:xfrm>
          <a:prstGeom prst="rect">
            <a:avLst/>
          </a:prstGeom>
          <a:noFill/>
        </p:spPr>
        <p:txBody>
          <a:bodyPr wrap="square" rtlCol="0">
            <a:spAutoFit/>
          </a:bodyPr>
          <a:lstStyle/>
          <a:p>
            <a:r>
              <a:rPr lang="en-US" dirty="0"/>
              <a:t>Buzzer – pin 10</a:t>
            </a:r>
          </a:p>
          <a:p>
            <a:r>
              <a:rPr lang="en-US" dirty="0"/>
              <a:t>LDR 1 – A0</a:t>
            </a:r>
          </a:p>
          <a:p>
            <a:r>
              <a:rPr lang="en-US" dirty="0"/>
              <a:t>LDR 2 – A1</a:t>
            </a:r>
          </a:p>
          <a:p>
            <a:r>
              <a:rPr lang="en-US" dirty="0"/>
              <a:t>LDR 3 – A2</a:t>
            </a:r>
          </a:p>
          <a:p>
            <a:r>
              <a:rPr lang="en-US" dirty="0"/>
              <a:t>Resistor – 1K</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1349</TotalTime>
  <Words>531</Words>
  <Application>Microsoft Office PowerPoint</Application>
  <PresentationFormat>On-screen Show (16:9)</PresentationFormat>
  <Paragraphs>57</Paragraphs>
  <Slides>11</Slides>
  <Notes>10</Notes>
  <HiddenSlides>0</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11</vt:i4>
      </vt:variant>
    </vt:vector>
  </HeadingPairs>
  <TitlesOfParts>
    <vt:vector size="15" baseType="lpstr">
      <vt:lpstr>Arial</vt:lpstr>
      <vt:lpstr>Calibri</vt:lpstr>
      <vt:lpstr>Simple Light</vt:lpstr>
      <vt:lpstr>Office Theme</vt:lpstr>
      <vt:lpstr>Piano with Lasers</vt:lpstr>
      <vt:lpstr>Why make it?</vt:lpstr>
      <vt:lpstr>Arduino UNO</vt:lpstr>
      <vt:lpstr>Piezo buzzer</vt:lpstr>
      <vt:lpstr>Light dependent resister (LDR)</vt:lpstr>
      <vt:lpstr>Laser diode</vt:lpstr>
      <vt:lpstr>PowerPoint Presentation</vt:lpstr>
      <vt:lpstr>PowerPoint Presentation</vt:lpstr>
      <vt:lpstr>PowerPoint Presentation</vt:lpstr>
      <vt:lpstr>Testing the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Shaun Kuruvilla Abraham</cp:lastModifiedBy>
  <cp:revision>42</cp:revision>
  <dcterms:modified xsi:type="dcterms:W3CDTF">2018-10-04T10:39:11Z</dcterms:modified>
</cp:coreProperties>
</file>